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A74C-307E-4A02-8734-2261581C3C9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6FEC-6AE6-45C1-9D6B-BCCB11B7C1F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8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C17BE-B9F4-409D-B59A-D3E310238CB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9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699E-9073-4BF1-A4F9-E24A3698A89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8A69-A23E-4E9A-9B8F-4B75DBB1CA7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5248-BF85-41BC-B5D6-AFC9C36F738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8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FBF5-91A3-4106-81B2-E5CB5357B03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AB4A-BFF0-4A96-8952-9704275FF5A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3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60EA-DE58-41A9-986D-31FE3812BE9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4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5E20-D01B-4458-A9FC-378D5B770EF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2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8ACC-470A-4E68-8C0D-86E50AF4957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1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4D46-D0D1-485B-81F4-7005393F035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1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4E6F-EB56-4C70-97E6-9423ED23692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C294-01DA-4651-9B60-A1FE7C5CD48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8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E17C-0207-458C-B7BE-73749680059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1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2D45-6946-44B1-8E5D-443DDAE9A56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9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B456-07DA-4C37-A1D3-5907382D39B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9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C4E628-41A4-4200-9AA5-BAD6A848E4E8}" type="slidenum">
              <a:rPr 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2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/>
          </p:nvPr>
        </p:nvSpPr>
        <p:spPr>
          <a:xfrm>
            <a:off x="-6229350" y="-892175"/>
            <a:ext cx="8229600" cy="5851525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4099" name="Picture 5" descr="map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92150"/>
            <a:ext cx="4416425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10918" y="188640"/>
            <a:ext cx="3626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kern="0" dirty="0" err="1">
                <a:solidFill>
                  <a:srgbClr val="000099"/>
                </a:solidFill>
                <a:latin typeface="Baskerville Old Face" pitchFamily="18" charset="0"/>
                <a:ea typeface="+mj-ea"/>
              </a:rPr>
              <a:t>Cities</a:t>
            </a:r>
            <a:r>
              <a:rPr lang="pl-PL" sz="4000" kern="0" dirty="0">
                <a:solidFill>
                  <a:srgbClr val="000099"/>
                </a:solidFill>
                <a:latin typeface="Baskerville Old Face" pitchFamily="18" charset="0"/>
                <a:ea typeface="+mj-ea"/>
              </a:rPr>
              <a:t> of the </a:t>
            </a:r>
            <a:r>
              <a:rPr lang="pl-PL" sz="4000" kern="0" dirty="0" smtClean="0">
                <a:solidFill>
                  <a:srgbClr val="000099"/>
                </a:solidFill>
                <a:latin typeface="Baskerville Old Face" pitchFamily="18" charset="0"/>
                <a:ea typeface="+mj-ea"/>
              </a:rPr>
              <a:t>UK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94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pl-PL" sz="2800" dirty="0" smtClean="0"/>
              <a:t>London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/>
              <a:t>l</a:t>
            </a:r>
            <a:r>
              <a:rPr lang="en-US" sz="2800" dirty="0" err="1" smtClean="0"/>
              <a:t>ocated</a:t>
            </a:r>
            <a:r>
              <a:rPr lang="en-US" sz="2800" dirty="0" smtClean="0"/>
              <a:t> on the River </a:t>
            </a:r>
            <a:r>
              <a:rPr lang="en-US" sz="2800" dirty="0" smtClean="0"/>
              <a:t>Thames, </a:t>
            </a:r>
            <a:r>
              <a:rPr lang="en-US" sz="2800" dirty="0" smtClean="0"/>
              <a:t>one of the longest rivers of Great Britain, </a:t>
            </a:r>
            <a:endParaRPr lang="pl-PL" sz="2800" dirty="0" smtClean="0"/>
          </a:p>
          <a:p>
            <a:pPr algn="just" eaLnBrk="1" hangingPunct="1"/>
            <a:r>
              <a:rPr lang="en-US" sz="2800" dirty="0" smtClean="0"/>
              <a:t>London is the most popular tourist city in the world.</a:t>
            </a:r>
            <a:endParaRPr lang="pl-PL" sz="2800" dirty="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pic>
        <p:nvPicPr>
          <p:cNvPr id="14341" name="Picture 6" descr="250px-Thames_river_lambeth_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933825"/>
            <a:ext cx="29257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Tower of London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pl-PL" sz="2400" smtClean="0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/>
            <a:r>
              <a:rPr lang="en-US" sz="2400" dirty="0"/>
              <a:t>The Tower of London is a defensive </a:t>
            </a:r>
            <a:r>
              <a:rPr lang="pl-PL" sz="2400" dirty="0" err="1" smtClean="0"/>
              <a:t>building</a:t>
            </a:r>
            <a:r>
              <a:rPr lang="pl-PL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the </a:t>
            </a:r>
            <a:r>
              <a:rPr lang="en-US" sz="2400" dirty="0" smtClean="0"/>
              <a:t>palace</a:t>
            </a:r>
            <a:r>
              <a:rPr lang="pl-PL" sz="2400" dirty="0" smtClean="0"/>
              <a:t> of</a:t>
            </a:r>
            <a:r>
              <a:rPr lang="en-US" sz="2400" dirty="0" smtClean="0"/>
              <a:t> </a:t>
            </a:r>
            <a:r>
              <a:rPr lang="en-US" sz="2400" dirty="0"/>
              <a:t>rulers of </a:t>
            </a:r>
            <a:r>
              <a:rPr lang="en-US" sz="2400" dirty="0" smtClean="0"/>
              <a:t>England.</a:t>
            </a:r>
            <a:endParaRPr lang="pl-PL" sz="2400" dirty="0" smtClean="0"/>
          </a:p>
          <a:p>
            <a:pPr algn="just" eaLnBrk="1" hangingPunct="1"/>
            <a:r>
              <a:rPr lang="pl-PL" sz="2400" dirty="0" smtClean="0"/>
              <a:t>In the past </a:t>
            </a:r>
            <a:r>
              <a:rPr lang="pl-PL" sz="2400" dirty="0" err="1" smtClean="0"/>
              <a:t>it</a:t>
            </a:r>
            <a:r>
              <a:rPr lang="pl-PL" sz="2400" dirty="0" smtClean="0"/>
              <a:t> was </a:t>
            </a:r>
            <a:r>
              <a:rPr lang="pl-PL" sz="2400" dirty="0" err="1" smtClean="0"/>
              <a:t>also</a:t>
            </a:r>
            <a:r>
              <a:rPr lang="pl-PL" sz="2400" dirty="0" smtClean="0"/>
              <a:t> a </a:t>
            </a:r>
            <a:r>
              <a:rPr lang="en-US" sz="2400" dirty="0" smtClean="0"/>
              <a:t>prison</a:t>
            </a:r>
            <a:r>
              <a:rPr lang="en-US" sz="2400" dirty="0"/>
              <a:t>, fortress, and even a zoo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pPr algn="just" eaLnBrk="1" hangingPunct="1"/>
            <a:r>
              <a:rPr lang="pl-PL" sz="2400" dirty="0" err="1" smtClean="0"/>
              <a:t>Now</a:t>
            </a:r>
            <a:r>
              <a:rPr lang="en-US" sz="2400" dirty="0" smtClean="0"/>
              <a:t>,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museum</a:t>
            </a:r>
            <a:r>
              <a:rPr lang="pl-PL" sz="2400" dirty="0" smtClean="0"/>
              <a:t> </a:t>
            </a:r>
            <a:r>
              <a:rPr lang="pl-PL" sz="2400" dirty="0" err="1" smtClean="0"/>
              <a:t>where</a:t>
            </a:r>
            <a:r>
              <a:rPr lang="pl-PL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crown </a:t>
            </a:r>
            <a:r>
              <a:rPr lang="en-US" sz="2400" dirty="0" smtClean="0"/>
              <a:t>jewels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 </a:t>
            </a:r>
            <a:r>
              <a:rPr lang="pl-PL" sz="2400" dirty="0" err="1" smtClean="0"/>
              <a:t>held</a:t>
            </a:r>
            <a:r>
              <a:rPr lang="pl-PL" sz="2400" dirty="0" smtClean="0"/>
              <a:t>.</a:t>
            </a:r>
          </a:p>
        </p:txBody>
      </p:sp>
      <p:pic>
        <p:nvPicPr>
          <p:cNvPr id="15365" name="Picture 9" descr="ANd9GcRMqQ2ajzVGHeE-XB6o8MAmlcoDNgUoysS3JdiEWoi_-XESDk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04812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Tower Bridge</a:t>
            </a:r>
          </a:p>
        </p:txBody>
      </p:sp>
      <p:sp>
        <p:nvSpPr>
          <p:cNvPr id="16387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It is the only drawbridge on the river Thames.</a:t>
            </a:r>
            <a:endParaRPr lang="pl-PL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It was put into service in 1894.</a:t>
            </a:r>
            <a:endParaRPr lang="pl-PL" sz="2800" dirty="0" smtClean="0"/>
          </a:p>
        </p:txBody>
      </p:sp>
      <p:pic>
        <p:nvPicPr>
          <p:cNvPr id="16389" name="Picture 7" descr="ANd9GcSvf_VVLccLqaIIDfxJS-isM9TgBc-NPlnPsOXxlDSNYcy7kQRZ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25538"/>
            <a:ext cx="418623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pl-PL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Trafalgar Square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229600" cy="2444750"/>
          </a:xfrm>
        </p:spPr>
        <p:txBody>
          <a:bodyPr/>
          <a:lstStyle/>
          <a:p>
            <a:pPr algn="just" eaLnBrk="1" hangingPunct="1"/>
            <a:r>
              <a:rPr lang="pl-PL" sz="2400" dirty="0" err="1" smtClean="0"/>
              <a:t>Tralgar</a:t>
            </a:r>
            <a:r>
              <a:rPr lang="pl-PL" sz="2400" dirty="0" smtClean="0"/>
              <a:t> </a:t>
            </a:r>
            <a:r>
              <a:rPr lang="pl-PL" sz="2400" dirty="0" err="1" smtClean="0"/>
              <a:t>Square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square</a:t>
            </a:r>
            <a:r>
              <a:rPr lang="pl-PL" sz="2400" dirty="0" smtClean="0"/>
              <a:t> </a:t>
            </a:r>
            <a:r>
              <a:rPr lang="pl-PL" sz="2400" dirty="0" err="1" smtClean="0"/>
              <a:t>located</a:t>
            </a:r>
            <a:r>
              <a:rPr lang="pl-PL" sz="2400" dirty="0" smtClean="0"/>
              <a:t> in central London.</a:t>
            </a:r>
          </a:p>
          <a:p>
            <a:pPr algn="just" eaLnBrk="1" hangingPunct="1"/>
            <a:r>
              <a:rPr lang="pl-PL" sz="2400" dirty="0" err="1" smtClean="0"/>
              <a:t>There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en-US" sz="2400" dirty="0" smtClean="0"/>
              <a:t>over 51 meters high Nelson's Column - the most famous admiral of the British fleet.</a:t>
            </a:r>
            <a:endParaRPr lang="pl-PL" sz="2400" dirty="0" smtClean="0"/>
          </a:p>
          <a:p>
            <a:pPr algn="just" eaLnBrk="1" hangingPunct="1"/>
            <a:r>
              <a:rPr lang="en-US" sz="2400" dirty="0" smtClean="0"/>
              <a:t>Trafalgar Square is a traditional place for meetings and gatherings, both political and New Year's Eve.</a:t>
            </a:r>
            <a:endParaRPr lang="pl-PL" sz="2400" dirty="0" smtClean="0"/>
          </a:p>
        </p:txBody>
      </p:sp>
      <p:sp>
        <p:nvSpPr>
          <p:cNvPr id="17412" name="Rectangle 1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pic>
        <p:nvPicPr>
          <p:cNvPr id="17413" name="Picture 15" descr="Trafalgar+Square_Maze_01%5B3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60800"/>
            <a:ext cx="42148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Piccadiily Circus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sz="2400" smtClean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pl-PL" sz="2400" smtClean="0"/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924300" y="1600200"/>
            <a:ext cx="47625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n-GB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sz="2800" dirty="0" smtClean="0"/>
              <a:t>It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both</a:t>
            </a:r>
            <a:r>
              <a:rPr lang="pl-PL" sz="2800" dirty="0" smtClean="0"/>
              <a:t> a </a:t>
            </a:r>
            <a:r>
              <a:rPr lang="pl-PL" sz="2800" dirty="0" err="1"/>
              <a:t>s</a:t>
            </a:r>
            <a:r>
              <a:rPr lang="pl-PL" sz="2800" dirty="0" err="1" smtClean="0"/>
              <a:t>quare</a:t>
            </a:r>
            <a:r>
              <a:rPr lang="pl-PL" sz="2800" dirty="0" smtClean="0"/>
              <a:t> and a </a:t>
            </a:r>
            <a:r>
              <a:rPr lang="pl-PL" sz="2800" dirty="0" err="1" smtClean="0"/>
              <a:t>crossing</a:t>
            </a:r>
            <a:r>
              <a:rPr lang="pl-PL" sz="2800" dirty="0" smtClean="0"/>
              <a:t> of the </a:t>
            </a:r>
            <a:r>
              <a:rPr lang="pl-PL" sz="2800" dirty="0" err="1" smtClean="0"/>
              <a:t>main</a:t>
            </a:r>
            <a:r>
              <a:rPr lang="pl-PL" sz="2800" dirty="0" smtClean="0"/>
              <a:t> </a:t>
            </a:r>
            <a:r>
              <a:rPr lang="pl-PL" sz="2800" dirty="0" err="1" smtClean="0"/>
              <a:t>streets</a:t>
            </a:r>
            <a:r>
              <a:rPr lang="pl-PL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the heart of London's West End (theater district).</a:t>
            </a:r>
            <a:endParaRPr lang="en-GB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sz="2800" dirty="0" smtClean="0"/>
              <a:t> </a:t>
            </a:r>
            <a:r>
              <a:rPr lang="pl-PL" sz="2800" dirty="0" err="1"/>
              <a:t>T</a:t>
            </a:r>
            <a:r>
              <a:rPr lang="pl-PL" sz="2800" dirty="0" err="1" smtClean="0"/>
              <a:t>here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/>
              <a:t> </a:t>
            </a:r>
            <a:r>
              <a:rPr lang="pl-PL" sz="2800" dirty="0" smtClean="0"/>
              <a:t>a </a:t>
            </a:r>
            <a:r>
              <a:rPr lang="pl-PL" sz="2800" dirty="0" err="1" smtClean="0"/>
              <a:t>fountain</a:t>
            </a:r>
            <a:r>
              <a:rPr lang="en-GB" sz="2800" dirty="0" smtClean="0"/>
              <a:t>.</a:t>
            </a:r>
            <a:r>
              <a:rPr lang="pl-PL" sz="2800" dirty="0" smtClean="0"/>
              <a:t> </a:t>
            </a:r>
            <a:endParaRPr lang="en-GB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It is a meeting place for Londoners </a:t>
            </a:r>
            <a:r>
              <a:rPr lang="en-US" sz="2800" dirty="0" smtClean="0"/>
              <a:t>and</a:t>
            </a:r>
            <a:r>
              <a:rPr lang="pl-PL" sz="2800" dirty="0" smtClean="0"/>
              <a:t> popular</a:t>
            </a:r>
            <a:r>
              <a:rPr lang="en-US" sz="2800" dirty="0" smtClean="0"/>
              <a:t> </a:t>
            </a:r>
            <a:r>
              <a:rPr lang="en-US" sz="2800" dirty="0"/>
              <a:t>tourist </a:t>
            </a:r>
            <a:r>
              <a:rPr lang="en-US" sz="2800" dirty="0" smtClean="0"/>
              <a:t>attraction</a:t>
            </a:r>
            <a:r>
              <a:rPr lang="pl-PL" sz="2800" dirty="0" smtClean="0"/>
              <a:t>.</a:t>
            </a:r>
            <a:endParaRPr lang="pl-PL" sz="2800" dirty="0" smtClean="0"/>
          </a:p>
        </p:txBody>
      </p:sp>
      <p:pic>
        <p:nvPicPr>
          <p:cNvPr id="18438" name="Picture 9" descr="lee-frost-statue-of-eros-greek-god-of-love-piccadilly-circus-london-england-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30676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Vista-aerea-de-Picadilly-Circ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3115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pl-P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London </a:t>
            </a:r>
            <a:r>
              <a:rPr lang="pl-PL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  <a:r>
              <a:rPr lang="en-GB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l-P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Millennium Wheel)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This is one of the largest observation wheel in the world.  </a:t>
            </a:r>
            <a:endParaRPr lang="pl-PL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wheel </a:t>
            </a:r>
            <a:r>
              <a:rPr lang="pl-PL" sz="2400" dirty="0" err="1" smtClean="0"/>
              <a:t>is</a:t>
            </a:r>
            <a:r>
              <a:rPr lang="en-US" sz="2400" dirty="0" smtClean="0"/>
              <a:t> 135 meters</a:t>
            </a:r>
            <a:r>
              <a:rPr lang="pl-PL" sz="2400" dirty="0" smtClean="0"/>
              <a:t> high</a:t>
            </a:r>
            <a:r>
              <a:rPr lang="en-US" sz="2400" dirty="0" smtClean="0"/>
              <a:t>, </a:t>
            </a:r>
            <a:r>
              <a:rPr lang="en-US" sz="2400" dirty="0"/>
              <a:t>and its full rotation takes about 40 minutes. </a:t>
            </a:r>
            <a:endParaRPr lang="pl-PL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sz="2400" dirty="0" err="1" smtClean="0"/>
              <a:t>There</a:t>
            </a:r>
            <a:r>
              <a:rPr lang="pl-PL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32 air-conditioned passenger capsules</a:t>
            </a:r>
            <a:r>
              <a:rPr lang="en-US" sz="2400" dirty="0" smtClean="0"/>
              <a:t>.</a:t>
            </a:r>
            <a:r>
              <a:rPr lang="pl-PL" sz="2400" dirty="0" smtClean="0"/>
              <a:t> </a:t>
            </a:r>
            <a:endParaRPr lang="pl-PL" sz="2400" dirty="0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pic>
        <p:nvPicPr>
          <p:cNvPr id="19461" name="Picture 8" descr="London_Eye_and_County_Hall_in_evening_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0438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7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pl-PL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Buckingham Palace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229600" cy="25892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/>
              <a:t>The official London residence of the Queen and the place of state ceremonies and official meetings of heads of state</a:t>
            </a:r>
            <a:r>
              <a:rPr lang="en-US" sz="2000" dirty="0" smtClean="0"/>
              <a:t>.</a:t>
            </a:r>
            <a:endParaRPr lang="pl-PL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000" dirty="0" smtClean="0"/>
              <a:t>From </a:t>
            </a:r>
            <a:r>
              <a:rPr lang="en-US" sz="2000" dirty="0"/>
              <a:t>April to July, daily at 11.30 </a:t>
            </a:r>
            <a:r>
              <a:rPr lang="pl-PL" sz="2000" dirty="0" err="1"/>
              <a:t>t</a:t>
            </a:r>
            <a:r>
              <a:rPr lang="pl-PL" sz="2000" dirty="0" err="1" smtClean="0"/>
              <a:t>here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a </a:t>
            </a:r>
            <a:r>
              <a:rPr lang="en-US" sz="2000" dirty="0" smtClean="0"/>
              <a:t>palace </a:t>
            </a:r>
            <a:r>
              <a:rPr lang="en-US" sz="2000" dirty="0"/>
              <a:t>ceremonial changing of the guard (in other months every </a:t>
            </a:r>
            <a:r>
              <a:rPr lang="pl-PL" sz="2000" dirty="0" err="1" smtClean="0"/>
              <a:t>second</a:t>
            </a:r>
            <a:r>
              <a:rPr lang="en-US" sz="2000" dirty="0" smtClean="0"/>
              <a:t> </a:t>
            </a:r>
            <a:r>
              <a:rPr lang="en-US" sz="2000" dirty="0"/>
              <a:t>day</a:t>
            </a:r>
            <a:r>
              <a:rPr lang="en-US" sz="2000" dirty="0" smtClean="0"/>
              <a:t>).</a:t>
            </a:r>
            <a:r>
              <a:rPr lang="pl-PL" sz="2000" dirty="0" smtClean="0"/>
              <a:t> </a:t>
            </a:r>
            <a:r>
              <a:rPr lang="pl-PL" sz="2000" dirty="0" err="1" smtClean="0"/>
              <a:t>Tourists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</a:t>
            </a:r>
            <a:r>
              <a:rPr lang="pl-PL" sz="2000" dirty="0" err="1" smtClean="0"/>
              <a:t>visit</a:t>
            </a:r>
            <a:r>
              <a:rPr lang="pl-PL" sz="2000" dirty="0" smtClean="0"/>
              <a:t> </a:t>
            </a:r>
            <a:r>
              <a:rPr lang="en-US" sz="2000" dirty="0" smtClean="0"/>
              <a:t>Buckingham Palace</a:t>
            </a:r>
            <a:r>
              <a:rPr lang="pl-PL" sz="2000" dirty="0" smtClean="0"/>
              <a:t> </a:t>
            </a:r>
            <a:r>
              <a:rPr lang="pl-PL" sz="2000" dirty="0" err="1" smtClean="0"/>
              <a:t>during</a:t>
            </a:r>
            <a:r>
              <a:rPr lang="pl-PL" sz="2000" dirty="0" smtClean="0"/>
              <a:t> the </a:t>
            </a:r>
            <a:r>
              <a:rPr lang="pl-PL" sz="2000" dirty="0" err="1" smtClean="0"/>
              <a:t>queen’s</a:t>
            </a:r>
            <a:r>
              <a:rPr lang="pl-PL" sz="2000" dirty="0" smtClean="0"/>
              <a:t> </a:t>
            </a:r>
            <a:r>
              <a:rPr lang="pl-PL" sz="2000" dirty="0" err="1" smtClean="0"/>
              <a:t>holidays</a:t>
            </a:r>
            <a:r>
              <a:rPr lang="pl-PL" sz="2000" dirty="0" smtClean="0"/>
              <a:t> in August and </a:t>
            </a:r>
            <a:r>
              <a:rPr lang="pl-PL" sz="2000" dirty="0" err="1" smtClean="0"/>
              <a:t>September</a:t>
            </a:r>
            <a:r>
              <a:rPr lang="pl-PL" sz="2000" dirty="0" smtClean="0"/>
              <a:t>.</a:t>
            </a:r>
            <a:endParaRPr lang="pl-PL" sz="2800" dirty="0" smtClean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pic>
        <p:nvPicPr>
          <p:cNvPr id="20485" name="Picture 7" descr="buckingham-palace-london-united-kingdom-768x1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5121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2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Hyde Park</a:t>
            </a:r>
            <a:endParaRPr lang="pl-PL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l-PL" sz="2000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484313"/>
            <a:ext cx="4537075" cy="4641850"/>
          </a:xfrm>
        </p:spPr>
        <p:txBody>
          <a:bodyPr/>
          <a:lstStyle/>
          <a:p>
            <a:pPr algn="just" eaLnBrk="1" hangingPunct="1"/>
            <a:r>
              <a:rPr lang="en-US" sz="2400" dirty="0" smtClean="0"/>
              <a:t>Royal</a:t>
            </a:r>
            <a:r>
              <a:rPr lang="pl-PL" sz="2400" dirty="0" smtClean="0"/>
              <a:t> Park</a:t>
            </a:r>
            <a:r>
              <a:rPr lang="en-US" sz="2400" dirty="0" smtClean="0"/>
              <a:t> </a:t>
            </a:r>
            <a:r>
              <a:rPr lang="en-US" sz="2400" dirty="0"/>
              <a:t>in London. A meeting place for cultural and social events.</a:t>
            </a:r>
            <a:endParaRPr lang="pl-PL" sz="2400" dirty="0" smtClean="0"/>
          </a:p>
          <a:p>
            <a:pPr algn="just" eaLnBrk="1" hangingPunct="1"/>
            <a:r>
              <a:rPr lang="pl-PL" sz="2400" dirty="0" err="1" smtClean="0"/>
              <a:t>There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the</a:t>
            </a:r>
            <a:r>
              <a:rPr lang="en-US" sz="2400" dirty="0" smtClean="0"/>
              <a:t> </a:t>
            </a:r>
            <a:r>
              <a:rPr lang="en-US" sz="2400" dirty="0"/>
              <a:t>so-called. Speakers' Corner, a place where everyone has the right to </a:t>
            </a:r>
            <a:r>
              <a:rPr lang="pl-PL" sz="2400" dirty="0" smtClean="0"/>
              <a:t>express</a:t>
            </a:r>
            <a:r>
              <a:rPr lang="en-US" sz="2400" dirty="0" smtClean="0"/>
              <a:t> </a:t>
            </a:r>
            <a:r>
              <a:rPr lang="pl-PL" sz="2400" dirty="0" err="1" smtClean="0"/>
              <a:t>opinions</a:t>
            </a:r>
            <a:r>
              <a:rPr lang="pl-PL" sz="2400" dirty="0" smtClean="0"/>
              <a:t> and </a:t>
            </a:r>
            <a:r>
              <a:rPr lang="pl-PL" sz="2400" dirty="0" err="1" smtClean="0"/>
              <a:t>views</a:t>
            </a:r>
            <a:r>
              <a:rPr lang="pl-PL" sz="2400" dirty="0" smtClean="0"/>
              <a:t> </a:t>
            </a:r>
            <a:r>
              <a:rPr lang="pl-PL" sz="2400" dirty="0" err="1" smtClean="0"/>
              <a:t>freely</a:t>
            </a:r>
            <a:r>
              <a:rPr lang="pl-PL" sz="2400" dirty="0" smtClean="0"/>
              <a:t>. </a:t>
            </a:r>
            <a:r>
              <a:rPr lang="en-US" sz="2400" dirty="0" smtClean="0"/>
              <a:t>This </a:t>
            </a:r>
            <a:r>
              <a:rPr lang="en-US" sz="2400" dirty="0"/>
              <a:t>is </a:t>
            </a:r>
            <a:r>
              <a:rPr lang="pl-PL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traditional place of speeches and </a:t>
            </a:r>
            <a:r>
              <a:rPr lang="en-US" sz="2400" dirty="0" smtClean="0"/>
              <a:t>debates</a:t>
            </a:r>
            <a:r>
              <a:rPr lang="pl-PL" sz="2400" dirty="0" smtClean="0"/>
              <a:t>.</a:t>
            </a:r>
            <a:endParaRPr lang="pl-PL" sz="2400" dirty="0" smtClean="0"/>
          </a:p>
        </p:txBody>
      </p:sp>
      <p:pic>
        <p:nvPicPr>
          <p:cNvPr id="21509" name="Picture 8" descr="272px-Aerial_view_of_Hyde_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70681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3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Palace</a:t>
            </a:r>
            <a:r>
              <a:rPr lang="pl-P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pl-P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Westminster </a:t>
            </a:r>
            <a:r>
              <a:rPr lang="pl-P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pl-PL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Houses</a:t>
            </a:r>
            <a:r>
              <a:rPr lang="pl-P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pl-PL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Parliament</a:t>
            </a:r>
            <a:r>
              <a:rPr lang="pl-PL" sz="4000" dirty="0" smtClean="0"/>
              <a:t>   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Westminster is a place of meeting of both chambers of Parliament of the United Kingdom (the House of Lords and House of Commons</a:t>
            </a:r>
            <a:r>
              <a:rPr lang="en-US" sz="2400" dirty="0" smtClean="0"/>
              <a:t>).</a:t>
            </a:r>
            <a:endParaRPr lang="pl-PL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sz="2400" dirty="0" smtClean="0"/>
              <a:t> </a:t>
            </a:r>
            <a:r>
              <a:rPr lang="en-US" sz="2400" dirty="0"/>
              <a:t>One of the most famous part of the palace is the clock </a:t>
            </a:r>
            <a:r>
              <a:rPr lang="en-US" sz="2400" dirty="0" smtClean="0"/>
              <a:t>tower</a:t>
            </a:r>
            <a:r>
              <a:rPr lang="pl-PL" sz="2400" dirty="0" smtClean="0"/>
              <a:t> and a </a:t>
            </a:r>
            <a:r>
              <a:rPr lang="pl-PL" sz="2400" dirty="0" err="1" smtClean="0"/>
              <a:t>bell</a:t>
            </a:r>
            <a:r>
              <a:rPr lang="pl-PL" sz="2400" dirty="0" smtClean="0"/>
              <a:t> </a:t>
            </a:r>
            <a:r>
              <a:rPr lang="pl-PL" sz="2400" dirty="0" err="1" smtClean="0"/>
              <a:t>called</a:t>
            </a:r>
            <a:r>
              <a:rPr lang="en-US" sz="2400" dirty="0" smtClean="0"/>
              <a:t> Big Ben</a:t>
            </a:r>
            <a:r>
              <a:rPr lang="pl-PL" sz="2400" dirty="0" smtClean="0"/>
              <a:t>.</a:t>
            </a:r>
            <a:endParaRPr lang="pl-PL" sz="2400" dirty="0" smtClean="0"/>
          </a:p>
        </p:txBody>
      </p:sp>
      <p:sp>
        <p:nvSpPr>
          <p:cNvPr id="22532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pic>
        <p:nvPicPr>
          <p:cNvPr id="22533" name="Picture 11" descr="westminster-palace_city-of-westmi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6791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Downing Street.</a:t>
            </a:r>
            <a:endParaRPr lang="pl-PL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 smtClean="0"/>
              <a:t>10 </a:t>
            </a:r>
            <a:r>
              <a:rPr lang="en-US" sz="2000" dirty="0"/>
              <a:t>Downing Street - the most famous address in London. </a:t>
            </a:r>
            <a:r>
              <a:rPr lang="pl-PL" sz="2000" dirty="0" err="1" smtClean="0"/>
              <a:t>There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pl-PL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residence and office of British Prime Minister </a:t>
            </a:r>
            <a:r>
              <a:rPr lang="pl-PL" sz="2000" dirty="0" smtClean="0"/>
              <a:t>and </a:t>
            </a:r>
            <a:r>
              <a:rPr lang="en-US" sz="2000" i="1" dirty="0" smtClean="0"/>
              <a:t>Her </a:t>
            </a:r>
            <a:r>
              <a:rPr lang="en-US" sz="2000" i="1" dirty="0"/>
              <a:t>Majesty's </a:t>
            </a:r>
            <a:r>
              <a:rPr lang="en-US" sz="2000" i="1" dirty="0" smtClean="0"/>
              <a:t>Government.</a:t>
            </a:r>
            <a:endParaRPr lang="pl-PL" sz="2000" i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building is situated on Downing Street in the City of Westminster </a:t>
            </a:r>
            <a:r>
              <a:rPr lang="pl-PL" sz="2000" dirty="0" err="1" smtClean="0"/>
              <a:t>near</a:t>
            </a:r>
            <a:r>
              <a:rPr lang="en-US" sz="2000" dirty="0" smtClean="0"/>
              <a:t> </a:t>
            </a:r>
            <a:r>
              <a:rPr lang="en-US" sz="2000" dirty="0"/>
              <a:t>the Palace of Westminster </a:t>
            </a:r>
            <a:r>
              <a:rPr lang="en-US" sz="2000" dirty="0" smtClean="0"/>
              <a:t>and </a:t>
            </a:r>
            <a:r>
              <a:rPr lang="en-US" sz="2000" dirty="0"/>
              <a:t>Buckingham </a:t>
            </a:r>
            <a:r>
              <a:rPr lang="en-US" sz="2000" dirty="0" smtClean="0"/>
              <a:t>Palace</a:t>
            </a:r>
            <a:r>
              <a:rPr lang="pl-PL" sz="2000" dirty="0"/>
              <a:t>.</a:t>
            </a:r>
            <a:endParaRPr lang="pl-PL" sz="2000" dirty="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sp>
        <p:nvSpPr>
          <p:cNvPr id="2355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355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pic>
        <p:nvPicPr>
          <p:cNvPr id="23559" name="Picture 12" descr="tumblr_lxkm6kk9Jd1r3e115o1_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5103812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Constantia" pitchFamily="18" charset="0"/>
              </a:rPr>
              <a:t>Birmingham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l-PL" sz="2800" dirty="0" smtClean="0">
                <a:latin typeface="Bodoni MT" pitchFamily="18" charset="0"/>
              </a:rPr>
              <a:t>	</a:t>
            </a:r>
            <a:r>
              <a:rPr lang="pl-PL" sz="2800" dirty="0" smtClean="0">
                <a:latin typeface="Bodoni MT" pitchFamily="18" charset="0"/>
              </a:rPr>
              <a:t>It </a:t>
            </a:r>
            <a:r>
              <a:rPr lang="pl-PL" sz="2800" dirty="0" err="1" smtClean="0">
                <a:latin typeface="Bodoni MT" pitchFamily="18" charset="0"/>
              </a:rPr>
              <a:t>is</a:t>
            </a:r>
            <a:r>
              <a:rPr lang="pl-PL" sz="2800" dirty="0" smtClean="0">
                <a:latin typeface="Bodoni MT" pitchFamily="18" charset="0"/>
              </a:rPr>
              <a:t> </a:t>
            </a:r>
            <a:r>
              <a:rPr lang="pl-PL" sz="2800" dirty="0" smtClean="0">
                <a:latin typeface="Bodoni MT" pitchFamily="18" charset="0"/>
              </a:rPr>
              <a:t>one of the most </a:t>
            </a:r>
            <a:r>
              <a:rPr lang="pl-PL" sz="2800" dirty="0" err="1" smtClean="0">
                <a:latin typeface="Bodoni MT" pitchFamily="18" charset="0"/>
              </a:rPr>
              <a:t>populated</a:t>
            </a:r>
            <a:r>
              <a:rPr lang="pl-PL" sz="2800" dirty="0">
                <a:latin typeface="Bodoni MT" pitchFamily="18" charset="0"/>
              </a:rPr>
              <a:t> </a:t>
            </a:r>
            <a:r>
              <a:rPr lang="pl-PL" sz="2800" dirty="0" err="1" smtClean="0">
                <a:latin typeface="Bodoni MT" pitchFamily="18" charset="0"/>
              </a:rPr>
              <a:t>city</a:t>
            </a:r>
            <a:r>
              <a:rPr lang="pl-PL" sz="2800" dirty="0" smtClean="0">
                <a:latin typeface="Bodoni MT" pitchFamily="18" charset="0"/>
              </a:rPr>
              <a:t> in </a:t>
            </a:r>
            <a:r>
              <a:rPr lang="pl-PL" sz="2800" dirty="0">
                <a:latin typeface="Bodoni MT" pitchFamily="18" charset="0"/>
              </a:rPr>
              <a:t>G</a:t>
            </a:r>
            <a:r>
              <a:rPr lang="pl-PL" sz="2800" dirty="0" smtClean="0">
                <a:latin typeface="Bodoni MT" pitchFamily="18" charset="0"/>
              </a:rPr>
              <a:t>reat </a:t>
            </a:r>
            <a:r>
              <a:rPr lang="pl-PL" sz="2800" dirty="0">
                <a:latin typeface="Bodoni MT" pitchFamily="18" charset="0"/>
              </a:rPr>
              <a:t>B</a:t>
            </a:r>
            <a:r>
              <a:rPr lang="pl-PL" sz="2800" dirty="0" smtClean="0">
                <a:latin typeface="Bodoni MT" pitchFamily="18" charset="0"/>
              </a:rPr>
              <a:t>ritain. </a:t>
            </a:r>
            <a:r>
              <a:rPr lang="pl-PL" sz="2800" dirty="0" err="1" smtClean="0">
                <a:latin typeface="Bodoni MT" pitchFamily="18" charset="0"/>
              </a:rPr>
              <a:t>There</a:t>
            </a:r>
            <a:r>
              <a:rPr lang="pl-PL" sz="2800" dirty="0" smtClean="0">
                <a:latin typeface="Bodoni MT" pitchFamily="18" charset="0"/>
              </a:rPr>
              <a:t> </a:t>
            </a:r>
            <a:r>
              <a:rPr lang="pl-PL" sz="2800" dirty="0" err="1" smtClean="0">
                <a:latin typeface="Bodoni MT" pitchFamily="18" charset="0"/>
              </a:rPr>
              <a:t>are</a:t>
            </a:r>
            <a:r>
              <a:rPr lang="pl-PL" sz="2800" dirty="0" smtClean="0">
                <a:latin typeface="Bodoni MT" pitchFamily="18" charset="0"/>
              </a:rPr>
              <a:t> </a:t>
            </a:r>
            <a:r>
              <a:rPr lang="pl-PL" sz="2800" dirty="0" err="1" smtClean="0">
                <a:latin typeface="Bodoni MT" pitchFamily="18" charset="0"/>
              </a:rPr>
              <a:t>over</a:t>
            </a:r>
            <a:r>
              <a:rPr lang="pl-PL" sz="2800" dirty="0" smtClean="0">
                <a:latin typeface="Bodoni MT" pitchFamily="18" charset="0"/>
              </a:rPr>
              <a:t> 1 </a:t>
            </a:r>
            <a:r>
              <a:rPr lang="pl-PL" sz="2800" dirty="0" err="1" smtClean="0">
                <a:latin typeface="Bodoni MT" pitchFamily="18" charset="0"/>
              </a:rPr>
              <a:t>million</a:t>
            </a:r>
            <a:r>
              <a:rPr lang="pl-PL" sz="2800" dirty="0" smtClean="0">
                <a:latin typeface="Bodoni MT" pitchFamily="18" charset="0"/>
              </a:rPr>
              <a:t> </a:t>
            </a:r>
            <a:r>
              <a:rPr lang="pl-PL" sz="2800" dirty="0" err="1" smtClean="0">
                <a:latin typeface="Bodoni MT" pitchFamily="18" charset="0"/>
              </a:rPr>
              <a:t>people</a:t>
            </a:r>
            <a:r>
              <a:rPr lang="en-GB" sz="2800" dirty="0" smtClean="0"/>
              <a:t>.</a:t>
            </a:r>
            <a:endParaRPr lang="pl-PL" sz="2800" dirty="0" smtClean="0"/>
          </a:p>
        </p:txBody>
      </p:sp>
      <p:pic>
        <p:nvPicPr>
          <p:cNvPr id="5124" name="Picture 5" descr="birm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45243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Opactwo Westminsterskie</a:t>
            </a:r>
            <a:br>
              <a:rPr lang="pl-PL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Westminster Abbey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l-PL" sz="2400" dirty="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600200"/>
            <a:ext cx="47625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Westminster Abbey is one of the most important </a:t>
            </a:r>
            <a:r>
              <a:rPr lang="en-US" sz="2400" dirty="0" smtClean="0"/>
              <a:t>Anglican</a:t>
            </a:r>
            <a:r>
              <a:rPr lang="pl-PL" sz="2400" dirty="0" smtClean="0"/>
              <a:t> Church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Westminster </a:t>
            </a:r>
            <a:r>
              <a:rPr lang="en-US" sz="2400" dirty="0"/>
              <a:t>Abbey is the site of the coronation of the kings of England and the UK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It is also the burial place of kings and people of merit (</a:t>
            </a:r>
            <a:r>
              <a:rPr lang="en-US" sz="2400" dirty="0" err="1"/>
              <a:t>eg</a:t>
            </a:r>
            <a:r>
              <a:rPr lang="en-US" sz="2400" dirty="0"/>
              <a:t>, poets, writers</a:t>
            </a:r>
            <a:r>
              <a:rPr lang="en-US" sz="2400" dirty="0" smtClean="0"/>
              <a:t>).</a:t>
            </a:r>
            <a:endParaRPr lang="pl-PL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Is </a:t>
            </a:r>
            <a:r>
              <a:rPr lang="en-US" sz="2400" dirty="0"/>
              <a:t>the place where the royal </a:t>
            </a:r>
            <a:r>
              <a:rPr lang="en-US" sz="2400" dirty="0" smtClean="0"/>
              <a:t>weddings</a:t>
            </a:r>
            <a:r>
              <a:rPr lang="pl-PL" sz="2400" dirty="0" smtClean="0"/>
              <a:t> </a:t>
            </a:r>
            <a:r>
              <a:rPr lang="pl-PL" sz="2400" dirty="0" err="1" smtClean="0"/>
              <a:t>take</a:t>
            </a:r>
            <a:r>
              <a:rPr lang="pl-PL" sz="2400" dirty="0" smtClean="0"/>
              <a:t> place</a:t>
            </a:r>
            <a:r>
              <a:rPr lang="en-US" sz="2400" dirty="0" smtClean="0"/>
              <a:t>. </a:t>
            </a:r>
            <a:r>
              <a:rPr lang="en-US" sz="2400" dirty="0"/>
              <a:t>In </a:t>
            </a:r>
            <a:r>
              <a:rPr lang="en-US" sz="2400" dirty="0" smtClean="0"/>
              <a:t>2011</a:t>
            </a:r>
            <a:r>
              <a:rPr lang="pl-PL" sz="2400" dirty="0"/>
              <a:t> </a:t>
            </a:r>
            <a:r>
              <a:rPr lang="pl-PL" sz="2400" dirty="0" err="1" smtClean="0"/>
              <a:t>there</a:t>
            </a:r>
            <a:r>
              <a:rPr lang="pl-PL" sz="2400" dirty="0" smtClean="0"/>
              <a:t> was a</a:t>
            </a:r>
            <a:r>
              <a:rPr lang="en-US" sz="2400" dirty="0" smtClean="0"/>
              <a:t> wedding </a:t>
            </a:r>
            <a:r>
              <a:rPr lang="en-US" sz="2400" dirty="0"/>
              <a:t>of Prince William and Catherine Middleton</a:t>
            </a:r>
            <a:r>
              <a:rPr lang="en-US" sz="2400" dirty="0" smtClean="0"/>
              <a:t>.</a:t>
            </a:r>
            <a:endParaRPr lang="pl-PL" sz="2400" dirty="0" smtClean="0"/>
          </a:p>
        </p:txBody>
      </p:sp>
      <p:pic>
        <p:nvPicPr>
          <p:cNvPr id="24581" name="Picture 10" descr="Westminster-Abbey-4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8" y="1556792"/>
            <a:ext cx="34909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pl-PL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Paul's</a:t>
            </a:r>
            <a:r>
              <a:rPr lang="pl-PL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Cathedral</a:t>
            </a:r>
            <a:endParaRPr lang="pl-PL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484784"/>
            <a:ext cx="4475162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800" dirty="0" smtClean="0"/>
              <a:t> </a:t>
            </a:r>
            <a:endParaRPr lang="pl-PL" sz="2800" dirty="0" smtClean="0"/>
          </a:p>
          <a:p>
            <a:pPr algn="just" eaLnBrk="1" hangingPunct="1"/>
            <a:r>
              <a:rPr lang="en-US" sz="2800" dirty="0" smtClean="0"/>
              <a:t>This </a:t>
            </a:r>
            <a:r>
              <a:rPr lang="en-US" sz="2800" dirty="0"/>
              <a:t>is one of the most </a:t>
            </a:r>
            <a:r>
              <a:rPr lang="en-US" sz="2800" dirty="0" smtClean="0"/>
              <a:t>famous</a:t>
            </a:r>
            <a:r>
              <a:rPr lang="pl-PL" sz="2800" dirty="0"/>
              <a:t> </a:t>
            </a:r>
            <a:r>
              <a:rPr lang="en-US" sz="2800" dirty="0" smtClean="0"/>
              <a:t>Anglican </a:t>
            </a:r>
            <a:r>
              <a:rPr lang="en-US" sz="2800" dirty="0"/>
              <a:t>churches in the UK</a:t>
            </a:r>
            <a:r>
              <a:rPr lang="en-US" sz="2800" dirty="0" smtClean="0"/>
              <a:t>.</a:t>
            </a:r>
            <a:endParaRPr lang="pl-PL" sz="2800" dirty="0" smtClean="0"/>
          </a:p>
          <a:p>
            <a:pPr algn="just" eaLnBrk="1" hangingPunct="1"/>
            <a:r>
              <a:rPr lang="pl-PL" sz="2800" dirty="0" err="1" smtClean="0"/>
              <a:t>There</a:t>
            </a:r>
            <a:r>
              <a:rPr lang="pl-PL" sz="2800" dirty="0" smtClean="0"/>
              <a:t> was</a:t>
            </a:r>
            <a:r>
              <a:rPr lang="en-US" sz="2800" dirty="0" smtClean="0"/>
              <a:t> the wedding</a:t>
            </a:r>
            <a:r>
              <a:rPr lang="pl-PL" sz="2800" dirty="0" smtClean="0"/>
              <a:t> </a:t>
            </a:r>
            <a:r>
              <a:rPr lang="pl-PL" sz="2800" dirty="0" err="1" smtClean="0"/>
              <a:t>ceremony</a:t>
            </a:r>
            <a:r>
              <a:rPr lang="en-US" sz="2800" dirty="0" smtClean="0"/>
              <a:t> </a:t>
            </a:r>
            <a:r>
              <a:rPr lang="en-US" sz="2800" dirty="0"/>
              <a:t>of Prince Charles to Lady Diana Spencer.</a:t>
            </a:r>
            <a:endParaRPr lang="pl-PL" sz="2800" dirty="0" smtClean="0"/>
          </a:p>
        </p:txBody>
      </p:sp>
      <p:sp>
        <p:nvSpPr>
          <p:cNvPr id="25605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pic>
        <p:nvPicPr>
          <p:cNvPr id="25606" name="Picture 10" descr="spc_hist_hom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0368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Shakespeare's</a:t>
            </a:r>
            <a:r>
              <a:rPr lang="pl-PL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Globe </a:t>
            </a:r>
            <a:r>
              <a:rPr lang="pl-PL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Theatre</a:t>
            </a:r>
            <a:endParaRPr lang="pl-PL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l-PL" sz="2800" dirty="0" smtClean="0"/>
              <a:t>It </a:t>
            </a:r>
            <a:r>
              <a:rPr lang="pl-PL" sz="2800" dirty="0" err="1" smtClean="0"/>
              <a:t>is</a:t>
            </a:r>
            <a:r>
              <a:rPr lang="pl-PL" sz="2800" dirty="0" smtClean="0"/>
              <a:t> the </a:t>
            </a:r>
            <a:r>
              <a:rPr lang="en-US" sz="2800" dirty="0" smtClean="0"/>
              <a:t>seventeenth </a:t>
            </a:r>
            <a:r>
              <a:rPr lang="en-US" sz="2800" dirty="0"/>
              <a:t>- century theater </a:t>
            </a:r>
            <a:r>
              <a:rPr lang="en-US" sz="2800" dirty="0" err="1" smtClean="0"/>
              <a:t>wher</a:t>
            </a:r>
            <a:r>
              <a:rPr lang="pl-PL" sz="2800" dirty="0" smtClean="0"/>
              <a:t>e </a:t>
            </a:r>
            <a:r>
              <a:rPr lang="en-US" sz="2800" dirty="0" smtClean="0"/>
              <a:t>William Shakespeare</a:t>
            </a:r>
            <a:r>
              <a:rPr lang="pl-PL" sz="2800" dirty="0" smtClean="0"/>
              <a:t> </a:t>
            </a:r>
            <a:r>
              <a:rPr lang="pl-PL" sz="2800" dirty="0" err="1" smtClean="0"/>
              <a:t>staged</a:t>
            </a:r>
            <a:r>
              <a:rPr lang="pl-PL" sz="2800" dirty="0" smtClean="0"/>
              <a:t> </a:t>
            </a:r>
            <a:r>
              <a:rPr lang="pl-PL" sz="2800" dirty="0" err="1" smtClean="0"/>
              <a:t>his</a:t>
            </a:r>
            <a:r>
              <a:rPr lang="pl-PL" sz="2800" dirty="0" smtClean="0"/>
              <a:t> </a:t>
            </a:r>
            <a:r>
              <a:rPr lang="pl-PL" sz="2800" dirty="0" err="1" smtClean="0"/>
              <a:t>plays</a:t>
            </a:r>
            <a:r>
              <a:rPr lang="en-US" sz="2800" dirty="0" smtClean="0"/>
              <a:t>.</a:t>
            </a:r>
            <a:endParaRPr lang="pl-PL" sz="2800" dirty="0" smtClean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l-PL" sz="2800" dirty="0" smtClean="0"/>
          </a:p>
        </p:txBody>
      </p:sp>
      <p:sp>
        <p:nvSpPr>
          <p:cNvPr id="26628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dirty="0" smtClean="0"/>
          </a:p>
        </p:txBody>
      </p:sp>
      <p:pic>
        <p:nvPicPr>
          <p:cNvPr id="26629" name="Picture 8" descr="shakespeare-globe-theatre-photo_987610-770t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644900"/>
            <a:ext cx="44307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Madame </a:t>
            </a:r>
            <a:r>
              <a:rPr lang="pl-PL" sz="40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Tussauds</a:t>
            </a:r>
            <a:r>
              <a:rPr lang="pl-PL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pl-PL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useum</a:t>
            </a:r>
            <a:endParaRPr lang="pl-PL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l-PL" sz="2400" dirty="0" err="1" smtClean="0"/>
              <a:t>There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a lot of </a:t>
            </a:r>
            <a:r>
              <a:rPr lang="en-US" sz="2400" dirty="0" smtClean="0"/>
              <a:t>waxworks </a:t>
            </a:r>
            <a:r>
              <a:rPr lang="en-US" sz="2400" dirty="0"/>
              <a:t>of famous </a:t>
            </a:r>
            <a:r>
              <a:rPr lang="en-US" sz="2400" dirty="0" smtClean="0"/>
              <a:t>people, </a:t>
            </a:r>
            <a:r>
              <a:rPr lang="en-US" sz="2400" dirty="0"/>
              <a:t>founded in 1835 by Marie </a:t>
            </a:r>
            <a:r>
              <a:rPr lang="en-US" sz="2400" dirty="0" err="1"/>
              <a:t>Tussaud</a:t>
            </a:r>
            <a:r>
              <a:rPr lang="en-US" sz="2400" dirty="0"/>
              <a:t> (1761-1850</a:t>
            </a:r>
            <a:r>
              <a:rPr lang="en-US" sz="2400" dirty="0" smtClean="0"/>
              <a:t>).</a:t>
            </a:r>
            <a:endParaRPr lang="pl-PL" sz="2400" dirty="0" smtClean="0"/>
          </a:p>
        </p:txBody>
      </p:sp>
      <p:sp>
        <p:nvSpPr>
          <p:cNvPr id="27652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sp>
        <p:nvSpPr>
          <p:cNvPr id="27653" name="AutoShape 11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7654" name="AutoShape 13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pic>
        <p:nvPicPr>
          <p:cNvPr id="27655" name="Picture 15" descr="th1_5525_madame_tussauds_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60800"/>
            <a:ext cx="43434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British </a:t>
            </a:r>
            <a:r>
              <a:rPr lang="pl-PL" sz="40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Museum</a:t>
            </a:r>
            <a:r>
              <a:rPr lang="pl-PL" sz="4000" dirty="0" smtClean="0"/>
              <a:t> </a:t>
            </a:r>
            <a:endParaRPr lang="pl-PL" sz="4000" dirty="0" smtClean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US" sz="2400" dirty="0"/>
              <a:t>One of the largest museums of ancient </a:t>
            </a:r>
            <a:r>
              <a:rPr lang="en-US" sz="2400" dirty="0" smtClean="0"/>
              <a:t>history</a:t>
            </a:r>
            <a:r>
              <a:rPr lang="pl-PL" sz="2400" dirty="0" smtClean="0"/>
              <a:t>.</a:t>
            </a:r>
            <a:endParaRPr lang="pl-PL" sz="2400" dirty="0" smtClean="0"/>
          </a:p>
          <a:p>
            <a:pPr algn="just" eaLnBrk="1" hangingPunct="1"/>
            <a:r>
              <a:rPr lang="pl-PL" sz="2400" dirty="0" smtClean="0"/>
              <a:t>The </a:t>
            </a:r>
            <a:r>
              <a:rPr lang="pl-PL" sz="2400" dirty="0" err="1" smtClean="0"/>
              <a:t>tickets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free</a:t>
            </a:r>
            <a:r>
              <a:rPr lang="pl-PL" sz="2400" dirty="0" smtClean="0"/>
              <a:t>.</a:t>
            </a:r>
            <a:endParaRPr lang="pl-PL" sz="2400" dirty="0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pic>
        <p:nvPicPr>
          <p:cNvPr id="28677" name="Picture 8" descr="british-museum-postcard-wide-an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64928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Gallery</a:t>
            </a:r>
            <a:r>
              <a:rPr lang="pl-PL" sz="4000" b="1" smtClean="0"/>
              <a:t> </a:t>
            </a:r>
            <a:br>
              <a:rPr lang="pl-PL" sz="4000" b="1" smtClean="0"/>
            </a:br>
            <a:endParaRPr lang="pl-PL" sz="4000" b="1" smtClean="0"/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29600" cy="2447925"/>
          </a:xfrm>
        </p:spPr>
        <p:txBody>
          <a:bodyPr/>
          <a:lstStyle/>
          <a:p>
            <a:pPr eaLnBrk="1" hangingPunct="1"/>
            <a:r>
              <a:rPr lang="pl-PL" sz="2800" dirty="0" err="1" smtClean="0"/>
              <a:t>Pre</a:t>
            </a:r>
            <a:r>
              <a:rPr lang="en-US" sz="2800" dirty="0" err="1" smtClean="0"/>
              <a:t>sents</a:t>
            </a:r>
            <a:r>
              <a:rPr lang="en-US" sz="2800" dirty="0" smtClean="0"/>
              <a:t> </a:t>
            </a:r>
            <a:r>
              <a:rPr lang="en-US" sz="2800" dirty="0"/>
              <a:t>a collection of paintings from the years 1250 to 1900</a:t>
            </a:r>
            <a:r>
              <a:rPr lang="en-US" sz="2800" dirty="0" smtClean="0"/>
              <a:t>.</a:t>
            </a:r>
            <a:endParaRPr lang="pl-PL" sz="2800" dirty="0" smtClean="0"/>
          </a:p>
          <a:p>
            <a:pPr eaLnBrk="1" hangingPunct="1"/>
            <a:r>
              <a:rPr lang="en-US" sz="2800" dirty="0" smtClean="0"/>
              <a:t>There </a:t>
            </a:r>
            <a:r>
              <a:rPr lang="en-US" sz="2800" dirty="0"/>
              <a:t>is a collection of 2,300 works of painting, mainly Western European</a:t>
            </a:r>
            <a:r>
              <a:rPr lang="en-US" sz="2800" dirty="0" smtClean="0"/>
              <a:t>.</a:t>
            </a:r>
            <a:endParaRPr lang="pl-PL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entrance to the gallery is free of </a:t>
            </a:r>
            <a:r>
              <a:rPr lang="en-US" sz="2800" dirty="0" smtClean="0"/>
              <a:t>charge</a:t>
            </a:r>
            <a:r>
              <a:rPr lang="pl-PL" sz="2800" dirty="0" smtClean="0"/>
              <a:t>.</a:t>
            </a:r>
            <a:endParaRPr lang="pl-PL" sz="2800" dirty="0" smtClean="0"/>
          </a:p>
          <a:p>
            <a:pPr eaLnBrk="1" hangingPunct="1"/>
            <a:endParaRPr lang="pl-PL" sz="2800" dirty="0" smtClean="0"/>
          </a:p>
        </p:txBody>
      </p:sp>
      <p:pic>
        <p:nvPicPr>
          <p:cNvPr id="29700" name="Picture 10" descr="ANd9GcQsWACgqfnwi-B8GZwwBzdp0WQ1S59jMjroXaFHMsLLyT_Jt2k0c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789363"/>
            <a:ext cx="6496050" cy="256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926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Victoria </a:t>
            </a:r>
            <a:r>
              <a:rPr lang="pl-PL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Albert </a:t>
            </a:r>
            <a:r>
              <a:rPr lang="pl-PL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Museum</a:t>
            </a:r>
            <a:endParaRPr lang="pl-PL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One of the largest museums of decorative arts in the world. The permanent collection consists of over 4.5 million exhibits</a:t>
            </a:r>
            <a:r>
              <a:rPr lang="en-US" sz="2000" dirty="0" smtClean="0"/>
              <a:t>.</a:t>
            </a:r>
            <a:r>
              <a:rPr lang="pl-PL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collection includes objects </a:t>
            </a:r>
            <a:r>
              <a:rPr lang="en-US" sz="2000" dirty="0" smtClean="0"/>
              <a:t>created</a:t>
            </a:r>
            <a:r>
              <a:rPr lang="pl-PL" sz="2000" dirty="0" smtClean="0"/>
              <a:t> for</a:t>
            </a:r>
            <a:r>
              <a:rPr lang="en-US" sz="2000" dirty="0" smtClean="0"/>
              <a:t> </a:t>
            </a:r>
            <a:r>
              <a:rPr lang="en-US" sz="2000" dirty="0"/>
              <a:t>over 5000 years from Europe, North America, North Africa and Asia. </a:t>
            </a:r>
            <a:endParaRPr lang="pl-PL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There </a:t>
            </a:r>
            <a:r>
              <a:rPr lang="en-US" sz="2000" dirty="0"/>
              <a:t>are sculptures, paintings, drawings, photographs, books, ceramics, furniture, textiles, clothing, glassware and </a:t>
            </a:r>
            <a:r>
              <a:rPr lang="en-US" sz="2000" dirty="0" smtClean="0"/>
              <a:t>metal</a:t>
            </a:r>
            <a:r>
              <a:rPr lang="pl-PL" sz="2000" dirty="0" smtClean="0"/>
              <a:t>. </a:t>
            </a:r>
            <a:endParaRPr lang="pl-PL" sz="2000" dirty="0" smtClean="0"/>
          </a:p>
        </p:txBody>
      </p:sp>
      <p:sp>
        <p:nvSpPr>
          <p:cNvPr id="3072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dirty="0" smtClean="0"/>
          </a:p>
        </p:txBody>
      </p:sp>
      <p:pic>
        <p:nvPicPr>
          <p:cNvPr id="30725" name="Picture 8" descr="kveen117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16338"/>
            <a:ext cx="44846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57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Tate Modern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US" sz="2800" dirty="0"/>
              <a:t>Tate Modern is </a:t>
            </a:r>
            <a:r>
              <a:rPr lang="pl-PL" sz="2800" dirty="0" smtClean="0"/>
              <a:t>the </a:t>
            </a:r>
            <a:r>
              <a:rPr lang="en-US" sz="2800" dirty="0" smtClean="0"/>
              <a:t>Britain's </a:t>
            </a:r>
            <a:r>
              <a:rPr lang="en-US" sz="2800" dirty="0"/>
              <a:t>national museum of international modern art</a:t>
            </a:r>
            <a:r>
              <a:rPr lang="en-US" sz="2800" dirty="0" smtClean="0"/>
              <a:t>.</a:t>
            </a:r>
            <a:endParaRPr lang="pl-PL" sz="2800" dirty="0" smtClean="0"/>
          </a:p>
        </p:txBody>
      </p:sp>
      <p:sp>
        <p:nvSpPr>
          <p:cNvPr id="31748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pic>
        <p:nvPicPr>
          <p:cNvPr id="31749" name="Picture 12" descr="Witnesses said the man appeared to jump from the fifth 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49879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2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Harrods</a:t>
            </a:r>
            <a:endParaRPr lang="pl-PL" dirty="0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541463"/>
          </a:xfrm>
        </p:spPr>
        <p:txBody>
          <a:bodyPr/>
          <a:lstStyle/>
          <a:p>
            <a:pPr marL="0" indent="0" eaLnBrk="1" hangingPunct="1">
              <a:buNone/>
            </a:pPr>
            <a:endParaRPr lang="pl-PL" sz="2800" dirty="0" smtClean="0"/>
          </a:p>
          <a:p>
            <a:pPr eaLnBrk="1" hangingPunct="1"/>
            <a:r>
              <a:rPr lang="en-US" sz="2800" dirty="0"/>
              <a:t>Harrods - a luxury department store in the </a:t>
            </a:r>
            <a:r>
              <a:rPr lang="en-US" sz="2800" dirty="0" err="1"/>
              <a:t>Brompton</a:t>
            </a:r>
            <a:r>
              <a:rPr lang="en-US" sz="2800" dirty="0"/>
              <a:t> Road, Knightsbridge</a:t>
            </a:r>
            <a:endParaRPr lang="pl-PL" sz="2800" dirty="0" smtClean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pic>
        <p:nvPicPr>
          <p:cNvPr id="32773" name="Picture 8" descr="harrods_stor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475773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39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Millennium Dome (</a:t>
            </a:r>
            <a:r>
              <a:rPr lang="pl-PL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O2 Arena</a:t>
            </a:r>
            <a:r>
              <a:rPr lang="pl-PL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pl-PL" smtClean="0"/>
              <a:t> </a:t>
            </a:r>
          </a:p>
        </p:txBody>
      </p:sp>
      <p:sp>
        <p:nvSpPr>
          <p:cNvPr id="33795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US" sz="2400" dirty="0"/>
              <a:t>Millennium Dome (also known as the O2 Arena) - building built in 1999 to celebrate the new millennium.  </a:t>
            </a:r>
            <a:endParaRPr lang="pl-PL" sz="2400" dirty="0" smtClean="0"/>
          </a:p>
          <a:p>
            <a:pPr algn="just" eaLnBrk="1" hangingPunct="1"/>
            <a:r>
              <a:rPr lang="en-US" sz="2400" dirty="0" smtClean="0"/>
              <a:t>Millennium </a:t>
            </a:r>
            <a:r>
              <a:rPr lang="en-US" sz="2400" dirty="0"/>
              <a:t>Dome is the world's largest roof (diameter - 365m</a:t>
            </a:r>
            <a:r>
              <a:rPr lang="en-US" sz="2400" dirty="0" smtClean="0"/>
              <a:t>).</a:t>
            </a:r>
            <a:endParaRPr lang="pl-PL" sz="2400" dirty="0"/>
          </a:p>
          <a:p>
            <a:pPr algn="just" eaLnBrk="1" hangingPunct="1"/>
            <a:r>
              <a:rPr lang="pl-PL" sz="2400" dirty="0" smtClean="0"/>
              <a:t>Place </a:t>
            </a:r>
            <a:r>
              <a:rPr lang="pl-PL" sz="2400" dirty="0" err="1" smtClean="0"/>
              <a:t>where</a:t>
            </a:r>
            <a:r>
              <a:rPr lang="pl-PL" sz="2400" dirty="0" smtClean="0"/>
              <a:t> big </a:t>
            </a:r>
            <a:r>
              <a:rPr lang="pl-PL" sz="2400" dirty="0" err="1" smtClean="0"/>
              <a:t>concerts</a:t>
            </a:r>
            <a:r>
              <a:rPr lang="pl-PL" sz="2400" dirty="0" smtClean="0"/>
              <a:t> and </a:t>
            </a:r>
            <a:r>
              <a:rPr lang="pl-PL" sz="2400" dirty="0" err="1" smtClean="0"/>
              <a:t>cultural</a:t>
            </a:r>
            <a:r>
              <a:rPr lang="pl-PL" sz="2400" dirty="0" smtClean="0"/>
              <a:t> </a:t>
            </a:r>
            <a:r>
              <a:rPr lang="pl-PL" sz="2400" dirty="0" err="1" smtClean="0"/>
              <a:t>events</a:t>
            </a:r>
            <a:r>
              <a:rPr lang="pl-PL" sz="2400" dirty="0" smtClean="0"/>
              <a:t> </a:t>
            </a:r>
            <a:r>
              <a:rPr lang="pl-PL" sz="2400" dirty="0" err="1" smtClean="0"/>
              <a:t>take</a:t>
            </a:r>
            <a:r>
              <a:rPr lang="pl-PL" sz="2400" dirty="0" smtClean="0"/>
              <a:t> place.</a:t>
            </a:r>
            <a:endParaRPr lang="pl-PL" sz="2400" dirty="0" smtClean="0"/>
          </a:p>
        </p:txBody>
      </p:sp>
      <p:sp>
        <p:nvSpPr>
          <p:cNvPr id="33796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z="2800" dirty="0" smtClean="0"/>
          </a:p>
        </p:txBody>
      </p:sp>
      <p:pic>
        <p:nvPicPr>
          <p:cNvPr id="33797" name="Picture 8" descr="Millennium-Dome-London-United-Kingdom-01-600x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98888"/>
            <a:ext cx="4592637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Constantia" pitchFamily="18" charset="0"/>
              </a:rPr>
              <a:t>Leeds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800" dirty="0" smtClean="0"/>
              <a:t>	</a:t>
            </a:r>
            <a:r>
              <a:rPr lang="en-US" sz="2800" dirty="0" smtClean="0"/>
              <a:t>Cultural, financial and commercial center of West Yorkshire.</a:t>
            </a:r>
            <a:endParaRPr lang="pl-PL" sz="2800" dirty="0" smtClean="0">
              <a:latin typeface="Bodoni MT" pitchFamily="18" charset="0"/>
            </a:endParaRPr>
          </a:p>
        </p:txBody>
      </p:sp>
      <p:pic>
        <p:nvPicPr>
          <p:cNvPr id="6148" name="Picture 5" descr="L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5715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 St Mary Axe</a:t>
            </a:r>
            <a:endParaRPr lang="pl-PL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z="2800" smtClean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/>
            <a:r>
              <a:rPr lang="en-US" sz="2400" dirty="0" smtClean="0"/>
              <a:t>High-rise</a:t>
            </a:r>
            <a:r>
              <a:rPr lang="pl-PL" sz="2400" dirty="0" smtClean="0"/>
              <a:t> </a:t>
            </a:r>
            <a:r>
              <a:rPr lang="pl-PL" sz="2400" dirty="0" err="1" smtClean="0"/>
              <a:t>building</a:t>
            </a:r>
            <a:r>
              <a:rPr lang="en-US" sz="2400" dirty="0" smtClean="0"/>
              <a:t> </a:t>
            </a:r>
            <a:r>
              <a:rPr lang="en-US" sz="2400" dirty="0"/>
              <a:t>located in the City of London, London's main financial district, also known as the 'Swiss Re' or 'Gherkin' </a:t>
            </a:r>
            <a:endParaRPr lang="pl-PL" sz="2400" dirty="0"/>
          </a:p>
          <a:p>
            <a:pPr algn="just" eaLnBrk="1" hangingPunct="1"/>
            <a:r>
              <a:rPr lang="en-US" sz="2400" dirty="0" smtClean="0"/>
              <a:t>Tower </a:t>
            </a:r>
            <a:r>
              <a:rPr lang="en-US" sz="2400" dirty="0"/>
              <a:t>has 40 floors and </a:t>
            </a:r>
            <a:r>
              <a:rPr lang="pl-PL" sz="2400" dirty="0" err="1" smtClean="0"/>
              <a:t>it’s</a:t>
            </a:r>
            <a:r>
              <a:rPr lang="pl-PL" sz="2400" dirty="0" smtClean="0"/>
              <a:t> </a:t>
            </a:r>
            <a:r>
              <a:rPr lang="en-US" sz="2400" dirty="0" smtClean="0"/>
              <a:t>180</a:t>
            </a:r>
            <a:r>
              <a:rPr lang="pl-PL" sz="2400" dirty="0" smtClean="0"/>
              <a:t> </a:t>
            </a:r>
            <a:r>
              <a:rPr lang="en-US" sz="2400" dirty="0" smtClean="0"/>
              <a:t>meters </a:t>
            </a:r>
            <a:r>
              <a:rPr lang="en-US" sz="2400" dirty="0"/>
              <a:t>high</a:t>
            </a:r>
            <a:r>
              <a:rPr lang="en-US" sz="2400" dirty="0" smtClean="0"/>
              <a:t>.</a:t>
            </a:r>
            <a:endParaRPr lang="en-GB" sz="2400" dirty="0" smtClean="0"/>
          </a:p>
          <a:p>
            <a:pPr marL="0" indent="0" algn="just" eaLnBrk="1" hangingPunct="1">
              <a:buNone/>
            </a:pPr>
            <a:endParaRPr lang="pl-PL" sz="2800" dirty="0" smtClean="0"/>
          </a:p>
        </p:txBody>
      </p:sp>
      <p:pic>
        <p:nvPicPr>
          <p:cNvPr id="34821" name="Picture 8" descr="390017_374155659334507_1841344120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01955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Shard London Bridge </a:t>
            </a:r>
            <a:r>
              <a:rPr lang="en-GB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(The Shard)</a:t>
            </a:r>
            <a:r>
              <a:rPr lang="pl-PL" sz="4000" smtClean="0"/>
              <a:t> 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600200"/>
            <a:ext cx="3898900" cy="4525963"/>
          </a:xfrm>
        </p:spPr>
        <p:txBody>
          <a:bodyPr/>
          <a:lstStyle/>
          <a:p>
            <a:pPr eaLnBrk="1" hangingPunct="1"/>
            <a:endParaRPr lang="pl-PL" sz="2400" dirty="0" smtClean="0"/>
          </a:p>
          <a:p>
            <a:pPr eaLnBrk="1" hangingPunct="1"/>
            <a:endParaRPr lang="pl-PL" sz="2400" dirty="0" smtClean="0"/>
          </a:p>
          <a:p>
            <a:pPr algn="just" eaLnBrk="1" hangingPunct="1"/>
            <a:r>
              <a:rPr lang="en-US" sz="2400" dirty="0"/>
              <a:t> </a:t>
            </a:r>
            <a:r>
              <a:rPr lang="pl-PL" sz="2400" dirty="0" smtClean="0"/>
              <a:t>High-</a:t>
            </a:r>
            <a:r>
              <a:rPr lang="pl-PL" sz="2400" dirty="0" err="1" smtClean="0"/>
              <a:t>rise</a:t>
            </a:r>
            <a:r>
              <a:rPr lang="pl-PL" sz="2400" dirty="0" smtClean="0"/>
              <a:t> </a:t>
            </a:r>
            <a:r>
              <a:rPr lang="pl-PL" sz="2400" dirty="0" err="1" smtClean="0"/>
              <a:t>building</a:t>
            </a:r>
            <a:r>
              <a:rPr lang="pl-PL" sz="2400" dirty="0" smtClean="0"/>
              <a:t> with</a:t>
            </a:r>
            <a:r>
              <a:rPr lang="en-US" sz="2400" dirty="0" smtClean="0"/>
              <a:t> </a:t>
            </a:r>
            <a:r>
              <a:rPr lang="en-US" sz="2400" dirty="0"/>
              <a:t>72 floors. Its height is </a:t>
            </a:r>
            <a:r>
              <a:rPr lang="en-US" sz="2400" dirty="0" smtClean="0"/>
              <a:t>309.6</a:t>
            </a:r>
            <a:r>
              <a:rPr lang="pl-PL" sz="2400" dirty="0" smtClean="0"/>
              <a:t> </a:t>
            </a:r>
            <a:r>
              <a:rPr lang="en-US" sz="2400" dirty="0" smtClean="0"/>
              <a:t>meters.</a:t>
            </a:r>
            <a:r>
              <a:rPr lang="pl-PL" sz="2400" dirty="0" smtClean="0"/>
              <a:t> In 2012 </a:t>
            </a:r>
            <a:r>
              <a:rPr lang="pl-PL" sz="2400" dirty="0" err="1" smtClean="0"/>
              <a:t>it</a:t>
            </a:r>
            <a:r>
              <a:rPr lang="en-US" sz="2400" dirty="0" smtClean="0"/>
              <a:t> </a:t>
            </a:r>
            <a:r>
              <a:rPr lang="en-US" sz="2400" dirty="0"/>
              <a:t>became the tallest skyscraper in </a:t>
            </a:r>
            <a:r>
              <a:rPr lang="en-US" sz="2400" dirty="0" smtClean="0"/>
              <a:t>Europe</a:t>
            </a:r>
            <a:r>
              <a:rPr lang="pl-PL" sz="2400" dirty="0" smtClean="0"/>
              <a:t>.</a:t>
            </a:r>
            <a:endParaRPr lang="pl-PL" sz="2400" dirty="0" smtClean="0"/>
          </a:p>
        </p:txBody>
      </p:sp>
      <p:pic>
        <p:nvPicPr>
          <p:cNvPr id="35844" name="Picture 8" descr="1-The-Shar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79675"/>
            <a:ext cx="4038600" cy="276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Constantia" pitchFamily="18" charset="0"/>
              </a:rPr>
              <a:t>Glasgow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>
                <a:latin typeface="Bodoni MT" pitchFamily="18" charset="0"/>
              </a:rPr>
              <a:t>	</a:t>
            </a:r>
            <a:r>
              <a:rPr lang="en-US" dirty="0" smtClean="0">
                <a:latin typeface="Bodoni MT" pitchFamily="18" charset="0"/>
              </a:rPr>
              <a:t>Scotland's largest city. Financial and cultural center.</a:t>
            </a:r>
            <a:endParaRPr lang="pl-PL" dirty="0" smtClean="0">
              <a:latin typeface="Bodoni MT" pitchFamily="18" charset="0"/>
            </a:endParaRPr>
          </a:p>
        </p:txBody>
      </p:sp>
      <p:pic>
        <p:nvPicPr>
          <p:cNvPr id="7172" name="Picture 5" descr="Glasg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6324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8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Constantia" pitchFamily="18" charset="0"/>
              </a:rPr>
              <a:t>Liverpool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l-PL" sz="2400" dirty="0" smtClean="0">
                <a:latin typeface="Bodoni MT" pitchFamily="18" charset="0"/>
              </a:rPr>
              <a:t>	The </a:t>
            </a:r>
            <a:r>
              <a:rPr lang="pl-PL" sz="2400" dirty="0" err="1" smtClean="0">
                <a:latin typeface="Bodoni MT" pitchFamily="18" charset="0"/>
              </a:rPr>
              <a:t>second</a:t>
            </a:r>
            <a:r>
              <a:rPr lang="pl-PL" sz="2400" dirty="0" smtClean="0">
                <a:latin typeface="Bodoni MT" pitchFamily="18" charset="0"/>
              </a:rPr>
              <a:t> </a:t>
            </a:r>
            <a:r>
              <a:rPr lang="pl-PL" sz="2400" dirty="0" err="1" smtClean="0">
                <a:latin typeface="Bodoni MT" pitchFamily="18" charset="0"/>
              </a:rPr>
              <a:t>largest</a:t>
            </a:r>
            <a:r>
              <a:rPr lang="pl-PL" sz="2400" dirty="0" smtClean="0">
                <a:latin typeface="Bodoni MT" pitchFamily="18" charset="0"/>
              </a:rPr>
              <a:t> port in Great Britain.</a:t>
            </a:r>
          </a:p>
          <a:p>
            <a:pPr algn="just" eaLnBrk="1" hangingPunct="1">
              <a:buFontTx/>
              <a:buNone/>
            </a:pPr>
            <a:r>
              <a:rPr lang="pl-PL" sz="2400" dirty="0" smtClean="0">
                <a:latin typeface="Bodoni MT" pitchFamily="18" charset="0"/>
              </a:rPr>
              <a:t>The Beatles team </a:t>
            </a:r>
            <a:r>
              <a:rPr lang="pl-PL" sz="2400" dirty="0" err="1" smtClean="0">
                <a:latin typeface="Bodoni MT" pitchFamily="18" charset="0"/>
              </a:rPr>
              <a:t>came</a:t>
            </a:r>
            <a:r>
              <a:rPr lang="pl-PL" sz="2400" dirty="0" smtClean="0">
                <a:latin typeface="Bodoni MT" pitchFamily="18" charset="0"/>
              </a:rPr>
              <a:t> from Liverpool. </a:t>
            </a:r>
          </a:p>
        </p:txBody>
      </p:sp>
      <p:pic>
        <p:nvPicPr>
          <p:cNvPr id="8196" name="Picture 5" descr="Liverpool_city_cent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4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Constantia" pitchFamily="18" charset="0"/>
              </a:rPr>
              <a:t>Manchester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	</a:t>
            </a:r>
            <a:r>
              <a:rPr lang="en-US" sz="2400" dirty="0" smtClean="0">
                <a:latin typeface="Bodoni MT" pitchFamily="18" charset="0"/>
              </a:rPr>
              <a:t>This is an important financial, commercial and cultural city of the UK. Famous for its two football clubs</a:t>
            </a:r>
            <a:r>
              <a:rPr lang="en-US" sz="2400" dirty="0" smtClean="0">
                <a:latin typeface="Bodoni MT" pitchFamily="18" charset="0"/>
              </a:rPr>
              <a:t>;</a:t>
            </a:r>
            <a:r>
              <a:rPr lang="pl-PL" sz="2400" dirty="0" smtClean="0">
                <a:latin typeface="Bodoni MT" pitchFamily="18" charset="0"/>
              </a:rPr>
              <a:t> </a:t>
            </a:r>
            <a:r>
              <a:rPr lang="en-US" sz="2400" dirty="0" smtClean="0">
                <a:latin typeface="Bodoni MT" pitchFamily="18" charset="0"/>
              </a:rPr>
              <a:t>Manchester </a:t>
            </a:r>
            <a:r>
              <a:rPr lang="en-US" sz="2400" dirty="0" smtClean="0">
                <a:latin typeface="Bodoni MT" pitchFamily="18" charset="0"/>
              </a:rPr>
              <a:t>United and Manchester City.</a:t>
            </a:r>
            <a:endParaRPr lang="pl-PL" sz="2400" dirty="0" smtClean="0">
              <a:latin typeface="Bodoni MT" pitchFamily="18" charset="0"/>
            </a:endParaRPr>
          </a:p>
        </p:txBody>
      </p:sp>
      <p:pic>
        <p:nvPicPr>
          <p:cNvPr id="9220" name="Picture 5" descr="th0_7610_manch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45878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Constantia" pitchFamily="18" charset="0"/>
              </a:rPr>
              <a:t>Bristol</a:t>
            </a:r>
            <a:r>
              <a:rPr lang="pl-PL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	</a:t>
            </a:r>
            <a:r>
              <a:rPr lang="en-US" sz="2800" dirty="0" smtClean="0">
                <a:latin typeface="Bodoni MT" pitchFamily="18" charset="0"/>
              </a:rPr>
              <a:t>The ninth largest city in the UK. It is known from</a:t>
            </a:r>
            <a:r>
              <a:rPr lang="pl-PL" sz="2800" dirty="0" smtClean="0">
                <a:latin typeface="Bodoni MT" pitchFamily="18" charset="0"/>
              </a:rPr>
              <a:t> </a:t>
            </a:r>
            <a:r>
              <a:rPr lang="pl-PL" sz="2800" dirty="0" err="1" smtClean="0">
                <a:latin typeface="Bodoni MT" pitchFamily="18" charset="0"/>
              </a:rPr>
              <a:t>its</a:t>
            </a:r>
            <a:r>
              <a:rPr lang="en-US" sz="2800" dirty="0" smtClean="0">
                <a:latin typeface="Bodoni MT" pitchFamily="18" charset="0"/>
              </a:rPr>
              <a:t> numerous sites, it is also a powerful cultural and scientific center.</a:t>
            </a:r>
            <a:endParaRPr lang="pl-PL" dirty="0" smtClean="0"/>
          </a:p>
        </p:txBody>
      </p:sp>
      <p:pic>
        <p:nvPicPr>
          <p:cNvPr id="10244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701833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3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London</a:t>
            </a:r>
            <a:endParaRPr lang="pl-PL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London is both the capital of England and the United Kingdom.</a:t>
            </a:r>
            <a:endParaRPr lang="pl-PL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It is the largest city of the United Kingdom and the third largest city in Europe.</a:t>
            </a:r>
            <a:endParaRPr lang="pl-PL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It has a population of more than 8 million people </a:t>
            </a:r>
            <a:endParaRPr lang="pl-PL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place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en-US" dirty="0" smtClean="0"/>
              <a:t>the government, parliament and queen</a:t>
            </a:r>
            <a:r>
              <a:rPr lang="pl-PL" dirty="0" smtClean="0"/>
              <a:t>’s </a:t>
            </a:r>
            <a:r>
              <a:rPr lang="pl-PL" dirty="0" err="1" smtClean="0"/>
              <a:t>residence</a:t>
            </a:r>
            <a:r>
              <a:rPr lang="en-US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7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800000"/>
                </a:solidFill>
              </a:rPr>
              <a:t/>
            </a:r>
            <a:br>
              <a:rPr lang="en-GB" sz="2400" b="1" dirty="0" smtClean="0">
                <a:solidFill>
                  <a:srgbClr val="800000"/>
                </a:solidFill>
              </a:rPr>
            </a:br>
            <a:r>
              <a:rPr lang="pl-PL" sz="2400" b="1" i="1" dirty="0" smtClean="0">
                <a:solidFill>
                  <a:srgbClr val="800000"/>
                </a:solidFill>
              </a:rPr>
              <a:t>London Underground</a:t>
            </a:r>
            <a:r>
              <a:rPr lang="pl-PL" sz="2400" b="1" dirty="0" smtClean="0">
                <a:solidFill>
                  <a:srgbClr val="800000"/>
                </a:solidFill>
              </a:rPr>
              <a:t> / </a:t>
            </a:r>
            <a:r>
              <a:rPr lang="pl-PL" sz="2400" b="1" i="1" dirty="0" smtClean="0">
                <a:solidFill>
                  <a:srgbClr val="800000"/>
                </a:solidFill>
              </a:rPr>
              <a:t>the </a:t>
            </a:r>
            <a:r>
              <a:rPr lang="pl-PL" sz="2400" b="1" i="1" dirty="0" err="1" smtClean="0">
                <a:solidFill>
                  <a:srgbClr val="800000"/>
                </a:solidFill>
              </a:rPr>
              <a:t>Tube</a:t>
            </a:r>
            <a:r>
              <a:rPr lang="pl-PL" sz="4000" dirty="0" smtClean="0"/>
              <a:t> 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484438" y="1700213"/>
            <a:ext cx="611981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London Underground is the oldest underground in the world, the first station was opened in 1863.</a:t>
            </a:r>
            <a:endParaRPr lang="pl-PL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Despite the English name, indicating the underground location, only about 45% of the length of the route is underground.</a:t>
            </a:r>
            <a:endParaRPr lang="pl-PL" sz="2800" dirty="0" smtClean="0"/>
          </a:p>
          <a:p>
            <a:pPr eaLnBrk="1" hangingPunct="1">
              <a:lnSpc>
                <a:spcPct val="90000"/>
              </a:lnSpc>
            </a:pPr>
            <a:r>
              <a:rPr lang="pl-PL" sz="2800" dirty="0" smtClean="0"/>
              <a:t>A</a:t>
            </a:r>
            <a:r>
              <a:rPr lang="en-US" sz="2800" dirty="0" smtClean="0"/>
              <a:t>bout three million passengers</a:t>
            </a:r>
            <a:r>
              <a:rPr lang="pl-PL" sz="2800" dirty="0" smtClean="0"/>
              <a:t> </a:t>
            </a:r>
            <a:r>
              <a:rPr lang="pl-PL" sz="2800" dirty="0" err="1" smtClean="0"/>
              <a:t>travels</a:t>
            </a:r>
            <a:r>
              <a:rPr lang="pl-PL" sz="2800" dirty="0" smtClean="0"/>
              <a:t> </a:t>
            </a:r>
            <a:r>
              <a:rPr lang="pl-PL" sz="2800" dirty="0" err="1" smtClean="0"/>
              <a:t>it</a:t>
            </a:r>
            <a:r>
              <a:rPr lang="pl-PL" sz="2800" dirty="0" smtClean="0"/>
              <a:t> </a:t>
            </a:r>
            <a:r>
              <a:rPr lang="pl-PL" sz="2800" dirty="0" err="1" smtClean="0"/>
              <a:t>everyday</a:t>
            </a:r>
            <a:r>
              <a:rPr lang="pl-PL" sz="2800" dirty="0" smtClean="0"/>
              <a:t>.</a:t>
            </a:r>
          </a:p>
        </p:txBody>
      </p:sp>
      <p:pic>
        <p:nvPicPr>
          <p:cNvPr id="13316" name="Picture 5" descr="100113064950-Underground_sign_at_Westmi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1824037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79324085_c7acef1e00_z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00438"/>
            <a:ext cx="1820862" cy="272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71751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896</Words>
  <Application>Microsoft Office PowerPoint</Application>
  <PresentationFormat>Pokaz na ekranie (4:3)</PresentationFormat>
  <Paragraphs>97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Projekt domyślny</vt:lpstr>
      <vt:lpstr>Prezentacja programu PowerPoint</vt:lpstr>
      <vt:lpstr>Birmingham </vt:lpstr>
      <vt:lpstr>Leeds</vt:lpstr>
      <vt:lpstr>Glasgow</vt:lpstr>
      <vt:lpstr>Liverpool</vt:lpstr>
      <vt:lpstr>Manchester</vt:lpstr>
      <vt:lpstr>Bristol </vt:lpstr>
      <vt:lpstr>London</vt:lpstr>
      <vt:lpstr> London Underground / the Tube </vt:lpstr>
      <vt:lpstr>.</vt:lpstr>
      <vt:lpstr>Tower of London</vt:lpstr>
      <vt:lpstr>Tower Bridge</vt:lpstr>
      <vt:lpstr>Trafalgar Square</vt:lpstr>
      <vt:lpstr>Piccadiily Circus</vt:lpstr>
      <vt:lpstr>The London Eye (Millennium Wheel)</vt:lpstr>
      <vt:lpstr>Buckingham Palace</vt:lpstr>
      <vt:lpstr>Hyde Park</vt:lpstr>
      <vt:lpstr>Palace of Westminster - Houses of Parliament   </vt:lpstr>
      <vt:lpstr>10 Downing Street.</vt:lpstr>
      <vt:lpstr>Opactwo Westminsterskie - Westminster Abbey</vt:lpstr>
      <vt:lpstr>St Paul's Cathedral</vt:lpstr>
      <vt:lpstr>Shakespeare's Globe Theatre</vt:lpstr>
      <vt:lpstr>Madame Tussauds Museum</vt:lpstr>
      <vt:lpstr> British Museum </vt:lpstr>
      <vt:lpstr>National Gallery  </vt:lpstr>
      <vt:lpstr>Victoria and Albert Museum</vt:lpstr>
      <vt:lpstr>Tate Modern</vt:lpstr>
      <vt:lpstr>Harrods</vt:lpstr>
      <vt:lpstr>Millennium Dome (O2 Arena) </vt:lpstr>
      <vt:lpstr>30 St Mary Axe</vt:lpstr>
      <vt:lpstr>Shard London Bridge  (The Shard)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</dc:creator>
  <cp:lastModifiedBy>Kamil</cp:lastModifiedBy>
  <cp:revision>9</cp:revision>
  <dcterms:created xsi:type="dcterms:W3CDTF">2013-09-24T22:16:27Z</dcterms:created>
  <dcterms:modified xsi:type="dcterms:W3CDTF">2013-09-26T19:45:15Z</dcterms:modified>
</cp:coreProperties>
</file>